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0"/>
  </p:notesMasterIdLst>
  <p:sldIdLst>
    <p:sldId id="262" r:id="rId2"/>
    <p:sldId id="256" r:id="rId3"/>
    <p:sldId id="258" r:id="rId4"/>
    <p:sldId id="268" r:id="rId5"/>
    <p:sldId id="269" r:id="rId6"/>
    <p:sldId id="270" r:id="rId7"/>
    <p:sldId id="27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48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06/04/1442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06/04/1442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06/04/1442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06/04/1442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06/04/1442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06/04/1442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06/04/1442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06/04/1442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الرأي العام والإعلام</a:t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dirty="0">
                <a:solidFill>
                  <a:srgbClr val="FF0000"/>
                </a:solidFill>
                <a:cs typeface="PT Bold Heading" pitchFamily="2" charset="-78"/>
              </a:rPr>
              <a:t> المحاضرة الثامنة</a:t>
            </a:r>
            <a:r>
              <a:rPr lang="ar-EG" sz="4400" dirty="0">
                <a:cs typeface="PT Bold Heading" pitchFamily="2" charset="-78"/>
              </a:rPr>
              <a:t>: الرأي العام الإلكتروني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4920197" y="1988840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cs typeface="PT Bold Heading" pitchFamily="2" charset="-78"/>
              </a:rPr>
              <a:t>تعريف الرأي العام الإلكتروني: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2619781"/>
            <a:ext cx="828808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000000"/>
                </a:solidFill>
                <a:ea typeface="Calibri"/>
                <a:cs typeface="Simplified Arabic"/>
              </a:rPr>
              <a:t>عبارة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Simplified Arabic"/>
              </a:rPr>
              <a:t>: عن آراء جماعة من الناس تجاه قضية أو موضوع معين يهمهم تأثروا به يطرح للمناقشة والحوار بواسطة التقنية الإلكترونية في زمن محدد.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560453" y="3717032"/>
            <a:ext cx="3920945" cy="571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2800" b="1" spc="-40" dirty="0">
                <a:solidFill>
                  <a:srgbClr val="000000"/>
                </a:solidFill>
                <a:ea typeface="Calibri"/>
                <a:cs typeface="Simplified Arabic"/>
              </a:rPr>
              <a:t>وينفرد هذا التعريف بعدة عناصر </a:t>
            </a: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377" y="4509120"/>
            <a:ext cx="4211099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أولها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: </a:t>
            </a:r>
            <a:r>
              <a:rPr lang="ar-SA" sz="2400" b="1" spc="-40" dirty="0">
                <a:solidFill>
                  <a:srgbClr val="000000"/>
                </a:solidFill>
                <a:ea typeface="Calibri"/>
                <a:cs typeface="Simplified Arabic"/>
              </a:rPr>
              <a:t>أراء جماعة من الناس</a:t>
            </a:r>
            <a:r>
              <a:rPr lang="ar-EG" sz="2400" b="1" spc="-40" dirty="0">
                <a:solidFill>
                  <a:srgbClr val="000000"/>
                </a:solidFill>
                <a:ea typeface="Calibri"/>
                <a:cs typeface="Simplified Arabic"/>
              </a:rPr>
              <a:t>.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 </a:t>
            </a:r>
            <a:endParaRPr lang="en-US" sz="14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1" y="4987158"/>
            <a:ext cx="58856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وثانيها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: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 </a:t>
            </a:r>
            <a:r>
              <a:rPr lang="ar-SA" sz="2400" b="1" spc="-40" dirty="0">
                <a:ea typeface="Calibri"/>
                <a:cs typeface="Simplified Arabic"/>
              </a:rPr>
              <a:t>قضية أو موضوع معين يهم هؤلاء الناس</a:t>
            </a:r>
            <a:r>
              <a:rPr lang="ar-EG" sz="2400" b="1" spc="-40" dirty="0">
                <a:ea typeface="Calibri"/>
                <a:cs typeface="Simplified Arabic"/>
              </a:rPr>
              <a:t>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6016" y="5504223"/>
            <a:ext cx="43081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ثالثها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: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 </a:t>
            </a:r>
            <a:r>
              <a:rPr lang="ar-SA" sz="2400" b="1" spc="-40" dirty="0">
                <a:ea typeface="Calibri"/>
                <a:cs typeface="Simplified Arabic"/>
              </a:rPr>
              <a:t>المناقشة و الحوار</a:t>
            </a:r>
            <a:r>
              <a:rPr lang="ar-EG" sz="2400" b="1" spc="-40" dirty="0">
                <a:ea typeface="Calibri"/>
                <a:cs typeface="Simplified Arabic"/>
              </a:rPr>
              <a:t>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7304" y="6021288"/>
            <a:ext cx="33123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ورابعها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: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 </a:t>
            </a:r>
            <a:r>
              <a:rPr lang="ar-SA" sz="2400" b="1" spc="-40" dirty="0">
                <a:ea typeface="Calibri"/>
                <a:cs typeface="Simplified Arabic"/>
              </a:rPr>
              <a:t>التقنية الإلكترونية</a:t>
            </a: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9" name="AutoShape 4" descr="the Egyptian center for Public opinion research Baseera - المركز المصري  لبحوث الرأي العام بصير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5959" y="6095154"/>
            <a:ext cx="284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ea typeface="Calibri"/>
                <a:cs typeface="Simplified Arabic"/>
              </a:rPr>
              <a:t>العنصر 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الخامس </a:t>
            </a:r>
            <a:r>
              <a:rPr lang="ar-SA" sz="2400" b="1" spc="-40" dirty="0">
                <a:ea typeface="Calibri"/>
                <a:cs typeface="Simplified Arabic"/>
              </a:rPr>
              <a:t>هو الزمن</a:t>
            </a:r>
            <a:r>
              <a:rPr lang="ar-EG" sz="2400" b="1" spc="-40" dirty="0">
                <a:ea typeface="Calibri"/>
                <a:cs typeface="Simplified Arabic"/>
              </a:rPr>
              <a:t>.</a:t>
            </a:r>
            <a:r>
              <a:rPr lang="ar-SA" sz="2400" b="1" spc="-40" dirty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1" y="3675778"/>
            <a:ext cx="1737543" cy="135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0" y="5245690"/>
            <a:ext cx="1719634" cy="1454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59188"/>
            <a:ext cx="1701227" cy="1562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 animBg="1"/>
      <p:bldP spid="15" grpId="0" animBg="1"/>
      <p:bldP spid="8" grpId="0"/>
      <p:bldP spid="11" grpId="0"/>
      <p:bldP spid="16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3</a:t>
            </a:fld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1830500" y="260648"/>
            <a:ext cx="58915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خصائص الرأي العام الإلكتروني: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3168" y="2852040"/>
            <a:ext cx="279059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Times New Roman"/>
                <a:cs typeface="PT Bold Heading" pitchFamily="2" charset="-78"/>
              </a:rPr>
              <a:t>1. الانتشار والوصول:</a:t>
            </a:r>
            <a:endParaRPr lang="en-US" sz="16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9298" y="3579872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2. سهولة قياس اتجاهاته: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3655" y="4221088"/>
            <a:ext cx="527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a typeface="Times New Roman"/>
                <a:cs typeface="PT Bold Heading" pitchFamily="2" charset="-78"/>
              </a:rPr>
              <a:t>3. يتفاعل مع غالبية المواضيع التي تهمه: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7344" y="4869160"/>
            <a:ext cx="470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4. </a:t>
            </a:r>
            <a:r>
              <a:rPr lang="ar-SA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تجدد الرأي العام الالكتروني باستمرار</a:t>
            </a:r>
            <a:r>
              <a:rPr lang="ar-SA" sz="2400" b="1" spc="-30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: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1065" y="5445224"/>
            <a:ext cx="225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5. </a:t>
            </a:r>
            <a:r>
              <a:rPr lang="ar-SA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انخفاض التكلفة</a:t>
            </a:r>
            <a:r>
              <a:rPr lang="ar-SA" sz="2400" b="1" spc="-30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: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3516" y="6025729"/>
            <a:ext cx="379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6. </a:t>
            </a:r>
            <a:r>
              <a:rPr lang="ar-SA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PT Bold Heading" pitchFamily="2" charset="-78"/>
              </a:rPr>
              <a:t>خصوصية المبحوث </a:t>
            </a:r>
            <a:r>
              <a:rPr lang="ar-SA" sz="2400" b="1" spc="-30" dirty="0">
                <a:solidFill>
                  <a:srgbClr val="000000"/>
                </a:solidFill>
                <a:ea typeface="Calibri"/>
                <a:cs typeface="PT Bold Heading" pitchFamily="2" charset="-78"/>
              </a:rPr>
              <a:t>(المستطلع): 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84" y="1183613"/>
            <a:ext cx="3197352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0572"/>
            <a:ext cx="3209831" cy="3270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4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23758" y="260648"/>
            <a:ext cx="85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فوائد الرأي العام الإلكتروني: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49" y="1213928"/>
            <a:ext cx="856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1. 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فهو يساعد</a:t>
            </a: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 الأفراد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 على تكيفهم مع مجتمعهم والتواصل فيما بينهم من خلال شبكة الانترنت والتقنيات الأخرى. </a:t>
            </a:r>
            <a:endParaRPr lang="en-US" sz="2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AutoShape 4" descr="قارئ يشارك كاريكاتير عن جهود الجيش والشرطة فى محاربة الإرهاب و الفساد -  اليوم الساب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758" y="2204863"/>
            <a:ext cx="865738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buSzPts val="1400"/>
            </a:pP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2. يحدث القناعة لديهم تجاه بعض الأراء المطروحة والتي تلبي احتياجاتهم المعنوية</a:t>
            </a:r>
            <a:r>
              <a:rPr lang="ar-EG" sz="2800" b="1" spc="-40" dirty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111" y="3593149"/>
            <a:ext cx="88424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buSzPts val="1400"/>
            </a:pP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4. يمكنهم من معرفة موقف من حولهم تجاه أي قضية مطروحة عبر التقنية الإلكترونية. </a:t>
            </a:r>
            <a:endParaRPr lang="en-US" sz="28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60" y="4293096"/>
            <a:ext cx="88355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5. يساهم بدعم القرارات مما يؤدي إلى نجاحها أو معارضتها فيؤدي إلى فشلها.</a:t>
            </a:r>
            <a:endParaRPr lang="en-US" sz="28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975" y="2888368"/>
            <a:ext cx="8708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800" b="1" spc="-30" dirty="0">
                <a:solidFill>
                  <a:srgbClr val="000000"/>
                </a:solidFill>
                <a:latin typeface="Calibri"/>
                <a:ea typeface="Calibri"/>
                <a:cs typeface="Simplified Arabic"/>
              </a:rPr>
              <a:t>3</a:t>
            </a: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. 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إلى جانب تحسين مستوى الخطاب والحوار بين أفراد المجتمع وإبداء الاراء دون</a:t>
            </a:r>
            <a:r>
              <a:rPr lang="ar-SA" sz="2800" b="1" spc="-30" dirty="0">
                <a:solidFill>
                  <a:srgbClr val="000000"/>
                </a:solidFill>
                <a:latin typeface="Calibri"/>
                <a:ea typeface="Calibri"/>
                <a:cs typeface="Simplified Arabic"/>
              </a:rPr>
              <a:t> 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خوف.</a:t>
            </a:r>
            <a:endParaRPr lang="en-US" sz="28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245" y="50851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6. 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إلى جانب التقارب الثقافي مع المجتمعات الأخرى في العالم</a:t>
            </a:r>
            <a:r>
              <a:rPr lang="ar-SA" b="1" spc="-30" dirty="0">
                <a:solidFill>
                  <a:srgbClr val="000000"/>
                </a:solidFill>
                <a:latin typeface="Calibri"/>
                <a:ea typeface="Calibri"/>
                <a:cs typeface="Simplified Arabic"/>
              </a:rPr>
              <a:t>.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5218" y="5805264"/>
            <a:ext cx="343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7. </a:t>
            </a:r>
            <a:r>
              <a:rPr lang="ar-SA" sz="28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كما أسهم في عولمة الرأي العام</a:t>
            </a:r>
            <a:r>
              <a:rPr lang="ar-EG" b="1" spc="-30" dirty="0">
                <a:solidFill>
                  <a:srgbClr val="000000"/>
                </a:solidFill>
                <a:ea typeface="Calibri"/>
                <a:cs typeface="Simplified Arabic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  <p:bldP spid="13" grpId="0"/>
      <p:bldP spid="14" grpId="0"/>
      <p:bldP spid="4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2536" y="2519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3" name="AutoShape 2" descr="فنانو الكاريكاتير يضربون جيش كورونا بذخيرة مدفع الإفطار | شريف الشافعي |  صحيفة العر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3768" y="332656"/>
            <a:ext cx="468052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سلبيات الرأي العام الإلكتروني: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093" y="1124744"/>
            <a:ext cx="812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spc="-40" dirty="0">
                <a:ea typeface="Calibri"/>
                <a:cs typeface="Simplified Arabic"/>
              </a:rPr>
              <a:t>1. </a:t>
            </a:r>
            <a:r>
              <a:rPr lang="ar-SA" sz="2400" b="1" spc="-40" dirty="0">
                <a:ea typeface="Calibri"/>
                <a:cs typeface="Simplified Arabic"/>
              </a:rPr>
              <a:t>اقتصاره على مستخدمي شبكة الإنترنت وحائزي التقنيات الالكترونية الأخرى فقط.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1236" y="1775737"/>
            <a:ext cx="8584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40" dirty="0">
                <a:ea typeface="Calibri"/>
                <a:cs typeface="Simplified Arabic"/>
              </a:rPr>
              <a:t>2. قد يكون أحيانا متعارض مع الثوابت الأساسية في المجتمع مثل الدين والعادات وغيرها.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661272" y="2446068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EG" sz="2400" b="1" spc="-50" dirty="0">
                <a:ea typeface="Calibri"/>
                <a:cs typeface="Simplified Arabic"/>
              </a:rPr>
              <a:t>3. </a:t>
            </a:r>
            <a:r>
              <a:rPr lang="ar-SA" sz="2400" b="1" spc="-50" dirty="0">
                <a:ea typeface="Calibri"/>
                <a:cs typeface="Simplified Arabic"/>
              </a:rPr>
              <a:t>يصعب في بعض الأحيان معرفة الجمهور ونوعيته.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4709" y="3645024"/>
            <a:ext cx="4485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32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أدوات الرأي العام الإلكتروني: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2522" y="4380333"/>
            <a:ext cx="38631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spc="-50" dirty="0">
                <a:ea typeface="Calibri"/>
                <a:cs typeface="Simplified Arabic"/>
              </a:rPr>
              <a:t>وأهم هذه الأدوات ما يلي</a:t>
            </a:r>
            <a:r>
              <a:rPr lang="ar-EG" sz="2400" b="1" spc="-50" dirty="0">
                <a:ea typeface="Calibri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520" y="3066134"/>
            <a:ext cx="870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spc="-30" dirty="0">
                <a:solidFill>
                  <a:srgbClr val="000000"/>
                </a:solidFill>
                <a:latin typeface="Calibri"/>
                <a:ea typeface="Calibri"/>
                <a:cs typeface="Simplified Arabic"/>
              </a:rPr>
              <a:t>4. </a:t>
            </a:r>
            <a:r>
              <a:rPr lang="ar-SA" sz="2400" b="1" spc="-30" dirty="0">
                <a:solidFill>
                  <a:srgbClr val="000000"/>
                </a:solidFill>
                <a:latin typeface="Calibri"/>
                <a:ea typeface="Calibri"/>
                <a:cs typeface="Simplified Arabic"/>
              </a:rPr>
              <a:t>إلى جانب عدم ثقة الجماهير بنتائج الرأي العام الالكتروني لوجود بعض الثغرات التقنية.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736" y="5234394"/>
            <a:ext cx="359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1. </a:t>
            </a:r>
            <a:r>
              <a:rPr lang="ar-SA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البريد الإلكتروني </a:t>
            </a:r>
            <a:r>
              <a:rPr lang="ar-SA" sz="2400" b="1" spc="-30" dirty="0">
                <a:solidFill>
                  <a:srgbClr val="000000"/>
                </a:solidFill>
                <a:ea typeface="Calibri"/>
                <a:cs typeface="Simplified Arabic"/>
              </a:rPr>
              <a:t>( </a:t>
            </a:r>
            <a:r>
              <a:rPr lang="en-US" sz="2400" b="1" spc="-30" dirty="0">
                <a:solidFill>
                  <a:srgbClr val="000000"/>
                </a:solidFill>
                <a:latin typeface="Simplified Arabic"/>
                <a:ea typeface="Calibri"/>
              </a:rPr>
              <a:t>E-mail</a:t>
            </a:r>
            <a:r>
              <a:rPr lang="ar-SA" sz="2400" b="1" spc="-30" dirty="0">
                <a:solidFill>
                  <a:srgbClr val="000000"/>
                </a:solidFill>
                <a:latin typeface="Simplified Arabic"/>
                <a:ea typeface="Calibri"/>
              </a:rPr>
              <a:t>): 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274160" cy="1038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4394"/>
            <a:ext cx="1274160" cy="1132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4" y="4475509"/>
            <a:ext cx="1260140" cy="1118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36" y="5444618"/>
            <a:ext cx="1294015" cy="1181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  <p:bldP spid="14" grpId="0"/>
      <p:bldP spid="12" grpId="0"/>
      <p:bldP spid="13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3088" y="88181"/>
            <a:ext cx="762000" cy="316483"/>
          </a:xfrm>
        </p:spPr>
        <p:txBody>
          <a:bodyPr/>
          <a:lstStyle/>
          <a:p>
            <a:pPr algn="ctr"/>
            <a:fld id="{0B34F065-1154-456A-91E3-76DE8E75E17B}" type="slidenum">
              <a:rPr lang="ar-SA" sz="1800" b="1" smtClean="0"/>
              <a:pPr algn="ctr"/>
              <a:t>6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1691680" y="332656"/>
            <a:ext cx="561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32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تابع: </a:t>
            </a:r>
            <a:r>
              <a:rPr lang="ar-SA" sz="32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أدوات الرأي العام الإلكتروني: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3485" y="1159111"/>
            <a:ext cx="3600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2.	خدمة الرسائل القصيرة (</a:t>
            </a:r>
            <a:r>
              <a:rPr lang="en-US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:(</a:t>
            </a:r>
            <a:r>
              <a:rPr lang="en-US" sz="2400" b="1" spc="-30" dirty="0" err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sms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3"/>
            <a:ext cx="2083556" cy="1584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3861047"/>
            <a:ext cx="43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3.	خدمة الرسائل متعددة الوسائط(</a:t>
            </a:r>
            <a:r>
              <a:rPr lang="en-US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:(mms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5428"/>
          <a:stretch/>
        </p:blipFill>
        <p:spPr bwMode="auto">
          <a:xfrm>
            <a:off x="6061535" y="4462232"/>
            <a:ext cx="2110865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1441" y="1159110"/>
            <a:ext cx="302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4.	البلوتوث (</a:t>
            </a:r>
            <a:r>
              <a:rPr lang="en-US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Bluetooth</a:t>
            </a:r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):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808256"/>
            <a:ext cx="1976981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6871" y="3883253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5.	المنتديات وساحات الحوار: 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9749"/>
            <a:ext cx="1699443" cy="159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65" y="4599749"/>
            <a:ext cx="1870323" cy="159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76797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7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1691680" y="332656"/>
            <a:ext cx="561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32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تابع: </a:t>
            </a:r>
            <a:r>
              <a:rPr lang="ar-SA" sz="32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أدوات الرأي العام الإلكتروني: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792" y="1196752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6. غرف الدردشة: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56819"/>
            <a:ext cx="2210172" cy="1688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928275"/>
            <a:ext cx="2143125" cy="1688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78539"/>
            <a:ext cx="2122670" cy="1666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15881" y="4407495"/>
            <a:ext cx="252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7.	التصويت الالكتروني: </a:t>
            </a:r>
            <a:endParaRPr lang="en-US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59" y="5014700"/>
            <a:ext cx="2121029" cy="1609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3542" y="4407495"/>
            <a:ext cx="272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EG" sz="2400" b="1" spc="-3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8.	العرائض الالكترونية: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4700"/>
            <a:ext cx="2024782" cy="1630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2561</TotalTime>
  <Words>401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Constantia</vt:lpstr>
      <vt:lpstr>Franklin Gothic Book</vt:lpstr>
      <vt:lpstr>Franklin Gothic Medium</vt:lpstr>
      <vt:lpstr>Sakkal Majalla</vt:lpstr>
      <vt:lpstr>Simplified Arabic</vt:lpstr>
      <vt:lpstr>Times New Roman</vt:lpstr>
      <vt:lpstr>Wingdings 2</vt:lpstr>
      <vt:lpstr>Trek</vt:lpstr>
      <vt:lpstr>مقرر الرأي العام والإعلام للفرقة الثالثة </vt:lpstr>
      <vt:lpstr> المحاضرة الثامنة: الرأي العام الإلكتروني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114</cp:revision>
  <dcterms:created xsi:type="dcterms:W3CDTF">2020-03-24T00:59:16Z</dcterms:created>
  <dcterms:modified xsi:type="dcterms:W3CDTF">2020-11-21T17:57:03Z</dcterms:modified>
</cp:coreProperties>
</file>